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71" r:id="rId5"/>
    <p:sldId id="272" r:id="rId6"/>
    <p:sldId id="273" r:id="rId7"/>
    <p:sldId id="259" r:id="rId8"/>
    <p:sldId id="261" r:id="rId9"/>
    <p:sldId id="262" r:id="rId10"/>
    <p:sldId id="264" r:id="rId11"/>
    <p:sldId id="265" r:id="rId12"/>
    <p:sldId id="269" r:id="rId13"/>
    <p:sldId id="274" r:id="rId14"/>
    <p:sldId id="275" r:id="rId15"/>
    <p:sldId id="270" r:id="rId16"/>
    <p:sldId id="267" r:id="rId17"/>
    <p:sldId id="266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D5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290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7558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5279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8713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893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32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4955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486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0170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136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7577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2029809-E713-4746-93AB-C401C44921A6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8E5B6EA-E7CD-4321-B7C7-C8CBF6A9C2D7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035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6DD1-9F76-6767-2FDF-DC5DB84FC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63848"/>
          </a:xfrm>
        </p:spPr>
        <p:txBody>
          <a:bodyPr>
            <a:normAutofit/>
          </a:bodyPr>
          <a:lstStyle/>
          <a:p>
            <a:pPr algn="ctr"/>
            <a:r>
              <a:rPr lang="en-IN" sz="6600" dirty="0"/>
              <a:t>Predicting Bike Share due to Weather Forecast</a:t>
            </a:r>
            <a:br>
              <a:rPr lang="en-IN" sz="6000" i="1" dirty="0"/>
            </a:br>
            <a:r>
              <a:rPr lang="en-IN" sz="4400" i="1" dirty="0"/>
              <a:t>IE 7300 Statistical Learning for Engineers</a:t>
            </a:r>
            <a:br>
              <a:rPr lang="en-IN" sz="4400" i="1" dirty="0"/>
            </a:br>
            <a:r>
              <a:rPr lang="en-IN" sz="4400" b="1" i="1" dirty="0"/>
              <a:t>Project Overview By Group- 12</a:t>
            </a:r>
            <a:br>
              <a:rPr lang="en-IN" sz="4400" i="1" dirty="0"/>
            </a:br>
            <a:endParaRPr lang="en-IN" sz="66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49ABAE-9113-2FD5-4D54-38FDB61DE3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22800"/>
            <a:ext cx="10058400" cy="1476248"/>
          </a:xfrm>
        </p:spPr>
        <p:txBody>
          <a:bodyPr/>
          <a:lstStyle/>
          <a:p>
            <a:pPr algn="ctr"/>
            <a:r>
              <a:rPr lang="en-IN" dirty="0"/>
              <a:t>Abhijeeta Gupta</a:t>
            </a:r>
          </a:p>
          <a:p>
            <a:pPr algn="ctr"/>
            <a:r>
              <a:rPr lang="en-IN" dirty="0"/>
              <a:t>Vincenzo Coppola</a:t>
            </a:r>
          </a:p>
          <a:p>
            <a:pPr algn="ctr"/>
            <a:r>
              <a:rPr lang="en-IN" dirty="0"/>
              <a:t>Varun Vyas</a:t>
            </a:r>
          </a:p>
        </p:txBody>
      </p:sp>
    </p:spTree>
    <p:extLst>
      <p:ext uri="{BB962C8B-B14F-4D97-AF65-F5344CB8AC3E}">
        <p14:creationId xmlns:p14="http://schemas.microsoft.com/office/powerpoint/2010/main" val="303822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2" name="Rectangle 6201">
            <a:extLst>
              <a:ext uri="{FF2B5EF4-FFF2-40B4-BE49-F238E27FC236}">
                <a16:creationId xmlns:a16="http://schemas.microsoft.com/office/drawing/2014/main" id="{3F87243A-F810-42AD-AA74-3FA38B1D8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04" name="Rectangle 6203">
            <a:extLst>
              <a:ext uri="{FF2B5EF4-FFF2-40B4-BE49-F238E27FC236}">
                <a16:creationId xmlns:a16="http://schemas.microsoft.com/office/drawing/2014/main" id="{E4710C0A-057C-4274-BA2D-001F1025E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206" name="Straight Connector 6205">
            <a:extLst>
              <a:ext uri="{FF2B5EF4-FFF2-40B4-BE49-F238E27FC236}">
                <a16:creationId xmlns:a16="http://schemas.microsoft.com/office/drawing/2014/main" id="{BEFAE2A0-B30D-40C7-BB2F-AE3D6D5D0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208" name="Rectangle 6207">
            <a:extLst>
              <a:ext uri="{FF2B5EF4-FFF2-40B4-BE49-F238E27FC236}">
                <a16:creationId xmlns:a16="http://schemas.microsoft.com/office/drawing/2014/main" id="{7527CA15-1C7B-4C0C-86EE-385C1D6C9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10" name="Rectangle 6209">
            <a:extLst>
              <a:ext uri="{FF2B5EF4-FFF2-40B4-BE49-F238E27FC236}">
                <a16:creationId xmlns:a16="http://schemas.microsoft.com/office/drawing/2014/main" id="{ED643915-9209-40AB-8194-9D9125C0A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28A27-09F9-83DC-CD35-90EE3796A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778" y="5768455"/>
            <a:ext cx="10058400" cy="822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800">
                <a:solidFill>
                  <a:srgbClr val="FFFFFF"/>
                </a:solidFill>
              </a:rPr>
              <a:t>Understanding the relation between temperature, humidity &amp; windspeed vs the users through regression plots</a:t>
            </a:r>
            <a:br>
              <a:rPr lang="en-US" sz="2800">
                <a:solidFill>
                  <a:srgbClr val="FFFFFF"/>
                </a:solidFill>
              </a:rPr>
            </a:br>
            <a:br>
              <a:rPr lang="en-US" sz="2800">
                <a:solidFill>
                  <a:srgbClr val="FFFFFF"/>
                </a:solidFill>
              </a:rPr>
            </a:br>
            <a:r>
              <a:rPr lang="en-US" sz="2800">
                <a:solidFill>
                  <a:srgbClr val="FFFFFF"/>
                </a:solidFill>
              </a:rPr>
              <a:t>Reasoning behind heat_index from previous slide</a:t>
            </a:r>
            <a:endParaRPr lang="en-US" sz="2800" dirty="0">
              <a:solidFill>
                <a:srgbClr val="FFFFFF"/>
              </a:solidFill>
            </a:endParaRP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D8501A8E-D74F-CA11-8B50-8EE0677FA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915" y="748503"/>
            <a:ext cx="3644062" cy="3489189"/>
          </a:xfrm>
          <a:prstGeom prst="rect">
            <a:avLst/>
          </a:prstGeom>
        </p:spPr>
      </p:pic>
      <p:sp>
        <p:nvSpPr>
          <p:cNvPr id="6212" name="Rectangle 6211">
            <a:extLst>
              <a:ext uri="{FF2B5EF4-FFF2-40B4-BE49-F238E27FC236}">
                <a16:creationId xmlns:a16="http://schemas.microsoft.com/office/drawing/2014/main" id="{8A54198A-4950-48AB-BDD3-16D7F9084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8553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435929EE-E46F-0336-AAEE-D37FD080D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23" y="628433"/>
            <a:ext cx="4008470" cy="3818067"/>
          </a:xfrm>
          <a:prstGeom prst="rect">
            <a:avLst/>
          </a:prstGeom>
        </p:spPr>
      </p:pic>
      <p:sp>
        <p:nvSpPr>
          <p:cNvPr id="6214" name="Rectangle 6213">
            <a:extLst>
              <a:ext uri="{FF2B5EF4-FFF2-40B4-BE49-F238E27FC236}">
                <a16:creationId xmlns:a16="http://schemas.microsoft.com/office/drawing/2014/main" id="{30F05B05-D1D0-4D96-A6C6-E0095E789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969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C3E320B7-09F8-5379-5A63-8319951B7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0984" y="579053"/>
            <a:ext cx="4008468" cy="3828087"/>
          </a:xfrm>
          <a:prstGeom prst="rect">
            <a:avLst/>
          </a:prstGeom>
        </p:spPr>
      </p:pic>
      <p:sp>
        <p:nvSpPr>
          <p:cNvPr id="6216" name="Rectangle 6215">
            <a:extLst>
              <a:ext uri="{FF2B5EF4-FFF2-40B4-BE49-F238E27FC236}">
                <a16:creationId xmlns:a16="http://schemas.microsoft.com/office/drawing/2014/main" id="{6561554E-8EEC-420C-93A0-4E77A8A0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28043F-DC1D-2A89-C3EA-637D9FE5C277}"/>
              </a:ext>
            </a:extLst>
          </p:cNvPr>
          <p:cNvSpPr/>
          <p:nvPr/>
        </p:nvSpPr>
        <p:spPr>
          <a:xfrm>
            <a:off x="6213694" y="784601"/>
            <a:ext cx="1558434" cy="1703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Windspeed and Users</a:t>
            </a:r>
          </a:p>
        </p:txBody>
      </p:sp>
    </p:spTree>
    <p:extLst>
      <p:ext uri="{BB962C8B-B14F-4D97-AF65-F5344CB8AC3E}">
        <p14:creationId xmlns:p14="http://schemas.microsoft.com/office/powerpoint/2010/main" val="2276609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D2F4B-A1B6-A1BF-B35A-6764BA2F7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16315"/>
            <a:ext cx="10058400" cy="973237"/>
          </a:xfrm>
        </p:spPr>
        <p:txBody>
          <a:bodyPr/>
          <a:lstStyle/>
          <a:p>
            <a:pPr algn="ctr"/>
            <a:r>
              <a:rPr lang="en-IN" dirty="0"/>
              <a:t>Methodologies Applied: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8B209B-3E93-61F4-F97B-0876DFCC56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854" t="31642" r="46448" b="28452"/>
          <a:stretch/>
        </p:blipFill>
        <p:spPr>
          <a:xfrm>
            <a:off x="3591710" y="1949381"/>
            <a:ext cx="4744720" cy="3711217"/>
          </a:xfrm>
        </p:spPr>
      </p:pic>
    </p:spTree>
    <p:extLst>
      <p:ext uri="{BB962C8B-B14F-4D97-AF65-F5344CB8AC3E}">
        <p14:creationId xmlns:p14="http://schemas.microsoft.com/office/powerpoint/2010/main" val="3286790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B8283-7923-9033-E035-5BD6395A4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3753" y="1889696"/>
            <a:ext cx="3575832" cy="436603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Creating a model to estimate the relationship between input and output variables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Gradient Descent and Closed Form Solution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Evaluating the accuracy of the model to ensure it is effective in predicting outcomes (even for other models)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Learning the weights of the descriptive hyperplane by Minimizing the error </a:t>
            </a:r>
            <a:endParaRPr lang="en-IN" dirty="0"/>
          </a:p>
        </p:txBody>
      </p:sp>
      <p:sp>
        <p:nvSpPr>
          <p:cNvPr id="4" name="Google Shape;54;p8">
            <a:extLst>
              <a:ext uri="{FF2B5EF4-FFF2-40B4-BE49-F238E27FC236}">
                <a16:creationId xmlns:a16="http://schemas.microsoft.com/office/drawing/2014/main" id="{8B23D46D-934E-0009-07F4-28EF8AC5BF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6800" y="489562"/>
            <a:ext cx="10058400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15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LINEAR REGRESSION </a:t>
            </a:r>
            <a:endParaRPr lang="en-US" sz="4800" b="1" i="0" u="none" strike="noStrike" cap="none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88398631-C197-8B41-E648-124161C13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9636" y="2022467"/>
            <a:ext cx="5756333" cy="365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72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FD9A6-F0C9-313B-9AD4-D439A75E2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35269"/>
            <a:ext cx="10058400" cy="879015"/>
          </a:xfrm>
        </p:spPr>
        <p:txBody>
          <a:bodyPr/>
          <a:lstStyle/>
          <a:p>
            <a:pPr algn="ctr"/>
            <a:r>
              <a:rPr lang="en-US" dirty="0"/>
              <a:t>Building the Baseline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22A7509-066D-CD66-9A49-3238EBA000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2340139"/>
              </p:ext>
            </p:extLst>
          </p:nvPr>
        </p:nvGraphicFramePr>
        <p:xfrm>
          <a:off x="582611" y="1797903"/>
          <a:ext cx="10886953" cy="19101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8230">
                  <a:extLst>
                    <a:ext uri="{9D8B030D-6E8A-4147-A177-3AD203B41FA5}">
                      <a16:colId xmlns:a16="http://schemas.microsoft.com/office/drawing/2014/main" val="4010111480"/>
                    </a:ext>
                  </a:extLst>
                </a:gridCol>
                <a:gridCol w="6258723">
                  <a:extLst>
                    <a:ext uri="{9D8B030D-6E8A-4147-A177-3AD203B41FA5}">
                      <a16:colId xmlns:a16="http://schemas.microsoft.com/office/drawing/2014/main" val="586054032"/>
                    </a:ext>
                  </a:extLst>
                </a:gridCol>
              </a:tblGrid>
              <a:tr h="372856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Dataset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939976"/>
                  </a:ext>
                </a:extLst>
              </a:tr>
              <a:tr h="447089">
                <a:tc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Df_bike_baseline</a:t>
                      </a: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Df_test_baseline</a:t>
                      </a: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Datasets in their entirety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638342"/>
                  </a:ext>
                </a:extLst>
              </a:tr>
              <a:tr h="2458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Df_bike_historical</a:t>
                      </a: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Df_test_historical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Dataset without multicollinearities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3088453"/>
                  </a:ext>
                </a:extLst>
              </a:tr>
              <a:tr h="4501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Df_bike_limited</a:t>
                      </a: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Df_test_limited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bare minimum information (Time and Weather)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3144541"/>
                  </a:ext>
                </a:extLst>
              </a:tr>
            </a:tbl>
          </a:graphicData>
        </a:graphic>
      </p:graphicFrame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EA2039A-1E9C-D5E3-C1DD-75D5D90BFA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51" r="52083"/>
          <a:stretch/>
        </p:blipFill>
        <p:spPr bwMode="auto">
          <a:xfrm>
            <a:off x="1249296" y="3708094"/>
            <a:ext cx="3990861" cy="25219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91EE15D-A34D-4B77-8AFF-035995D7CD3F}"/>
              </a:ext>
            </a:extLst>
          </p:cNvPr>
          <p:cNvSpPr/>
          <p:nvPr/>
        </p:nvSpPr>
        <p:spPr>
          <a:xfrm>
            <a:off x="1097280" y="4778619"/>
            <a:ext cx="2033147" cy="14865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765A70D6-05D1-B565-4433-BED797CF5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069" y="3791713"/>
            <a:ext cx="5943600" cy="21875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733349-6E4B-EC4D-E240-59CE19CCB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065" y="204087"/>
            <a:ext cx="2914568" cy="6311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C99EDA-D150-C412-8560-25FC7AB0EACE}"/>
              </a:ext>
            </a:extLst>
          </p:cNvPr>
          <p:cNvSpPr txBox="1"/>
          <p:nvPr/>
        </p:nvSpPr>
        <p:spPr>
          <a:xfrm>
            <a:off x="8366289" y="410066"/>
            <a:ext cx="2000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Closed Form!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EF62196B-8C9C-17BE-9445-806F18B2861D}"/>
              </a:ext>
            </a:extLst>
          </p:cNvPr>
          <p:cNvCxnSpPr>
            <a:stCxn id="11" idx="1"/>
            <a:endCxn id="10" idx="3"/>
          </p:cNvCxnSpPr>
          <p:nvPr/>
        </p:nvCxnSpPr>
        <p:spPr>
          <a:xfrm rot="10800000">
            <a:off x="7429633" y="519678"/>
            <a:ext cx="936656" cy="750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59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9628DDF-65BF-4C8D-9FE0-D02158378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16EFE6-AA29-4179-8372-BCE2CA97B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BDD6CA-80C0-4861-B6B6-E3B928D6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21E0793-1126-4F34-BE99-D06A1092D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1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9DE433-5306-48EF-B46B-8E6466C191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8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EF6852-967D-0D5A-53BF-D3A558D5F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0258" y="5512039"/>
            <a:ext cx="4468337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Gradient Descent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090BA89B-D9D1-0DBF-18C3-59880F421F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71" b="2"/>
          <a:stretch/>
        </p:blipFill>
        <p:spPr>
          <a:xfrm>
            <a:off x="471391" y="499957"/>
            <a:ext cx="3672682" cy="409626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3EFD60D-D88D-4EF7-B4ED-BEF94A0B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907F1A34-6A10-1B57-4DF8-01F9DF7B2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626" y="482499"/>
            <a:ext cx="4250512" cy="3944709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3EDB0AD-E419-66D1-3038-6D9E52A2DA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5739" y="571223"/>
            <a:ext cx="3437255" cy="38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486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43E22-1A27-83E1-02A8-83B824B84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63819"/>
            <a:ext cx="10058400" cy="1028347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ADDING THE PENALTY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7CD05-12A3-13E3-29CA-3ACFCE4F6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30736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The technique is L2 regularization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Remove Multicollinearity and Avoid Overfitting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aim is to decrease both inaccuracy and the number of coefficients.</a:t>
            </a:r>
            <a:endParaRPr lang="en-IN" dirty="0"/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40C9423F-42F2-AF77-637B-2829E10D7788}"/>
              </a:ext>
            </a:extLst>
          </p:cNvPr>
          <p:cNvCxnSpPr/>
          <p:nvPr/>
        </p:nvCxnSpPr>
        <p:spPr>
          <a:xfrm rot="16200000" flipH="1">
            <a:off x="4710360" y="3469315"/>
            <a:ext cx="449317" cy="36868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C7D77C81-84A3-0E6B-7E86-8B23070423BD}"/>
              </a:ext>
            </a:extLst>
          </p:cNvPr>
          <p:cNvCxnSpPr>
            <a:cxnSpLocks/>
          </p:cNvCxnSpPr>
          <p:nvPr/>
        </p:nvCxnSpPr>
        <p:spPr>
          <a:xfrm rot="5400000">
            <a:off x="6820642" y="5305924"/>
            <a:ext cx="321382" cy="261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C30B1AB1-D3B2-DABC-4700-AAD56EFEDD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" b="37832"/>
          <a:stretch/>
        </p:blipFill>
        <p:spPr>
          <a:xfrm>
            <a:off x="1264526" y="3306671"/>
            <a:ext cx="3486150" cy="2294204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C98E3DBA-77BB-C579-9340-BC54DDB63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253" r="58563"/>
          <a:stretch/>
        </p:blipFill>
        <p:spPr>
          <a:xfrm>
            <a:off x="5181820" y="3355779"/>
            <a:ext cx="1747918" cy="1284392"/>
          </a:xfrm>
          <a:prstGeom prst="rect">
            <a:avLst/>
          </a:prstGeom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90AD655E-565D-40C1-F95A-CD356814E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490"/>
          <a:stretch/>
        </p:blipFill>
        <p:spPr>
          <a:xfrm>
            <a:off x="7135531" y="3514383"/>
            <a:ext cx="2684318" cy="1855451"/>
          </a:xfrm>
          <a:prstGeom prst="rect">
            <a:avLst/>
          </a:prstGeom>
        </p:spPr>
      </p:pic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0B33FB1A-892D-E856-41C8-882888F3A2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982" r="60497"/>
          <a:stretch/>
        </p:blipFill>
        <p:spPr>
          <a:xfrm>
            <a:off x="5119361" y="4674826"/>
            <a:ext cx="1707776" cy="1339366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DA0CC3B2-C5CA-A66B-7D9F-CDFA7BC88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3214" y="4453773"/>
            <a:ext cx="2680855" cy="1687945"/>
          </a:xfrm>
          <a:prstGeom prst="rect">
            <a:avLst/>
          </a:prstGeom>
        </p:spPr>
      </p:pic>
      <p:pic>
        <p:nvPicPr>
          <p:cNvPr id="14" name="Picture 13" descr="Chart&#10;&#10;Description automatically generated with medium confidence">
            <a:extLst>
              <a:ext uri="{FF2B5EF4-FFF2-40B4-BE49-F238E27FC236}">
                <a16:creationId xmlns:a16="http://schemas.microsoft.com/office/drawing/2014/main" id="{E92AC4F7-0286-D5AE-4775-36816694C5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9498" y="2589841"/>
            <a:ext cx="2307936" cy="181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36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F54226A-15A5-4F46-926F-81F3EC466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FCF670F-3E94-4C8F-95AE-035FB45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0479AEA-6C87-4786-A668-54BF815A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B399A60-3405-4647-A976-4CBC707A9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1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E8FF351-900B-4AA7-B3CB-AA23F3577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D8B5A-DAFD-8103-873D-8AC02EB24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182" y="558538"/>
            <a:ext cx="3659246" cy="14700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b="1" dirty="0">
                <a:solidFill>
                  <a:srgbClr val="FFFFFF"/>
                </a:solidFill>
                <a:sym typeface="Montserrat"/>
              </a:rPr>
              <a:t>ADDITIONAL</a:t>
            </a:r>
            <a:r>
              <a:rPr lang="en-US" sz="5000" b="1" i="0" u="none" strike="noStrike" cap="none" dirty="0">
                <a:solidFill>
                  <a:srgbClr val="FFFFFF"/>
                </a:solidFill>
                <a:sym typeface="Montserrat"/>
              </a:rPr>
              <a:t> ALTERATIONS </a:t>
            </a:r>
            <a:endParaRPr lang="en-US" sz="5000" dirty="0">
              <a:solidFill>
                <a:srgbClr val="FFFF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0D90A09-10D4-4340-AC70-0AFDB3810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2DB908-A871-49E3-A635-30ADFEBCF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321732"/>
            <a:ext cx="3654966" cy="367484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64539A18-82F3-DD8B-1CFE-B67C2BF4C9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79"/>
          <a:stretch/>
        </p:blipFill>
        <p:spPr>
          <a:xfrm>
            <a:off x="5084201" y="1116021"/>
            <a:ext cx="3336178" cy="253542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B2C4FD5-C5A9-45B4-83C5-3310D4EDE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8288" y="321732"/>
            <a:ext cx="3068701" cy="2108201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6FD9D5E7-BA86-1940-529A-2F1DB3052B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750"/>
          <a:stretch/>
        </p:blipFill>
        <p:spPr>
          <a:xfrm>
            <a:off x="9027472" y="420991"/>
            <a:ext cx="2519452" cy="196274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3E5F8535-F3B4-43C3-8595-D163FAA6B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4157448"/>
            <a:ext cx="3654966" cy="2302337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D187163F-4206-F404-7262-994343550F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738"/>
          <a:stretch/>
        </p:blipFill>
        <p:spPr>
          <a:xfrm>
            <a:off x="5424091" y="4246940"/>
            <a:ext cx="2737363" cy="2175141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4F3F6827-0043-4CFE-98A8-95CE1B69B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8288" y="2617577"/>
            <a:ext cx="3068701" cy="380911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A7E2CDBF-6117-2BB1-60DA-0450C87DF4E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1685" b="39322"/>
          <a:stretch/>
        </p:blipFill>
        <p:spPr>
          <a:xfrm>
            <a:off x="8994750" y="2728782"/>
            <a:ext cx="2584899" cy="2048885"/>
          </a:xfrm>
          <a:prstGeom prst="rect">
            <a:avLst/>
          </a:prstGeom>
        </p:spPr>
      </p:pic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31203251-FF3D-7731-1E19-96AA7D1A9C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1211" r="59205"/>
          <a:stretch/>
        </p:blipFill>
        <p:spPr>
          <a:xfrm>
            <a:off x="9162910" y="4649971"/>
            <a:ext cx="2416740" cy="17423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C45464C-4B1B-6126-C118-2333B446B7D6}"/>
              </a:ext>
            </a:extLst>
          </p:cNvPr>
          <p:cNvSpPr txBox="1"/>
          <p:nvPr/>
        </p:nvSpPr>
        <p:spPr>
          <a:xfrm flipH="1">
            <a:off x="325011" y="2400280"/>
            <a:ext cx="401704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Altering the Cost Function: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SSE vs MAE vs RMSE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RMSE shows significant reduction in convergence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Training the Model on daily rental data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Improved results could be due to less variance in the data which explains significant increase in R^2</a:t>
            </a:r>
          </a:p>
        </p:txBody>
      </p:sp>
    </p:spTree>
    <p:extLst>
      <p:ext uri="{BB962C8B-B14F-4D97-AF65-F5344CB8AC3E}">
        <p14:creationId xmlns:p14="http://schemas.microsoft.com/office/powerpoint/2010/main" val="3863809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67F5E-82B5-937B-03B7-6DC038938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5637"/>
          </a:xfrm>
        </p:spPr>
        <p:txBody>
          <a:bodyPr/>
          <a:lstStyle/>
          <a:p>
            <a:r>
              <a:rPr lang="en-IN" dirty="0"/>
              <a:t>Neural Network: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B9CE6-6441-1081-5812-E160754E3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79746"/>
            <a:ext cx="10058400" cy="1984586"/>
          </a:xfrm>
        </p:spPr>
        <p:txBody>
          <a:bodyPr>
            <a:normAutofit lnSpcReduction="10000"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 pitchFamily="2" charset="77"/>
              </a:rPr>
              <a:t>Input layer: Information passed to the model​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 pitchFamily="2" charset="77"/>
              </a:rPr>
              <a:t>Hidden layer: Group of neurons where calculations are done.​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 pitchFamily="2" charset="77"/>
              </a:rPr>
              <a:t>Output layer: Result of the calculations where output node can be single or several nodes depending on the problem​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 pitchFamily="2" charset="77"/>
              </a:rPr>
              <a:t>Error is determined after receiving the predictions​</a:t>
            </a:r>
          </a:p>
          <a:p>
            <a:endParaRPr lang="en-IN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E595359-9351-8CFF-258A-6703517A3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025" y="3552227"/>
            <a:ext cx="5192455" cy="2741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B51D0A-C9CC-C3CA-9E20-736A7200A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938" y="3587242"/>
            <a:ext cx="3883875" cy="2671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481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6F4DF-53CB-4571-DFBB-B392835CA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05317"/>
          </a:xfrm>
        </p:spPr>
        <p:txBody>
          <a:bodyPr/>
          <a:lstStyle/>
          <a:p>
            <a:pPr algn="ctr"/>
            <a:r>
              <a:rPr lang="en-IN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CC60C-8B05-6D55-1EF3-A67F234A6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comparing the models mentioned above, it can be concluded that: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The Neural Network model is performing well in terms of prediction, as there are no signs of overfitting or underfitting.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Ridge regression includes a penalty term which helps to reduce over-fitting and ensures that a solution can be found.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Daily Data may be better suited for predicting bike rentals however less useful depending on granularity needed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Further parameter optimization may be required especially for the likes of Mini-Batch and Stochastic Gradient Descent</a:t>
            </a:r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9990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FC21C-74E0-1C18-6B7F-D554D833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89939"/>
            <a:ext cx="10058400" cy="1003717"/>
          </a:xfrm>
        </p:spPr>
        <p:txBody>
          <a:bodyPr/>
          <a:lstStyle/>
          <a:p>
            <a:pPr algn="ctr"/>
            <a:r>
              <a:rPr lang="en-IN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28E30-5BB8-C543-3BD0-2BEA51C02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878" y="1765106"/>
            <a:ext cx="11432345" cy="4590879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IN" sz="2300" b="1" dirty="0"/>
              <a:t>Problem Setting: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300" dirty="0"/>
              <a:t> Bike sharing systems provide convenient and affordable way for residents to rent bikes, w/ automated rental processes and the ability to return bikes at different locations.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300" dirty="0"/>
              <a:t> The growth of bike-sharing programs has been significant over the past decade, with over 3000 systems and 9 billion bikes offered globally as of 2021.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300" dirty="0"/>
              <a:t> Bike-sharing programs help reduce carbon emissions and provide a healthier alternative to driving in large cities, but it is important to manage the growing demand and supply through data science techniques such as predicting demand</a:t>
            </a:r>
            <a:endParaRPr lang="en-IN" sz="2300" dirty="0"/>
          </a:p>
          <a:p>
            <a:pPr algn="just"/>
            <a:r>
              <a:rPr lang="en-IN" sz="2300" b="1" dirty="0"/>
              <a:t>Problem Definition: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300" dirty="0"/>
              <a:t> Objective: Predict hourly bike rental count using weather and seasonal forecast data from 2011-2012.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300" dirty="0"/>
              <a:t> Techniques used: Machine learning algorithms including normalized and unpenalized regressions.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300" dirty="0"/>
              <a:t> Data preparation: Cleaning and visualizing data to remove redundant columns and multicollinearity.</a:t>
            </a:r>
            <a:endParaRPr lang="en-IN" sz="2300" dirty="0"/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063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7F595-7144-7E6A-124F-7788C124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83319"/>
            <a:ext cx="10058400" cy="1227237"/>
          </a:xfrm>
        </p:spPr>
        <p:txBody>
          <a:bodyPr/>
          <a:lstStyle/>
          <a:p>
            <a:pPr algn="ctr"/>
            <a:r>
              <a:rPr lang="en-IN" b="1" dirty="0"/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7B335-A397-4C6D-9C18-09CA01238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048" y="1766603"/>
            <a:ext cx="11563643" cy="3992358"/>
          </a:xfrm>
        </p:spPr>
        <p:txBody>
          <a:bodyPr>
            <a:noAutofit/>
          </a:bodyPr>
          <a:lstStyle/>
          <a:p>
            <a:pPr marL="457200" indent="-436563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data provided consists of two datasets, one which consists of hourly rental bike counts and one daily counts </a:t>
            </a:r>
          </a:p>
          <a:p>
            <a:pPr marL="457200" indent="-436563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Data provided by University of Porto Portugal for the Capital bikeshare system during the period of 2011-2012</a:t>
            </a:r>
          </a:p>
          <a:p>
            <a:pPr marL="457200" indent="-43656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Data consists of time and weather-related variables (season, year, month, hour, holiday, weekday, working day, weather, and temperature)</a:t>
            </a:r>
          </a:p>
          <a:p>
            <a:pPr marL="457200" indent="-43656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Hourly dataset intended for training contains 17389 records and 17 attributes, The daily dataset has 731 records and the same attributes aside from hour</a:t>
            </a:r>
          </a:p>
          <a:p>
            <a:pPr marL="457200" indent="-43656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output or target variable of interest is the “</a:t>
            </a:r>
            <a:r>
              <a:rPr lang="en-US" sz="1800" dirty="0" err="1"/>
              <a:t>cnt</a:t>
            </a:r>
            <a:r>
              <a:rPr lang="en-US" sz="1800" dirty="0"/>
              <a:t>" attribute, representing the total number of rental bikes at that hour or day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990772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71BB09D9-EF1C-14F4-D013-7B36AAB27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97" y="853687"/>
            <a:ext cx="11358940" cy="2145578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B472A94-98D7-F472-D338-5248767E54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59"/>
          <a:stretch/>
        </p:blipFill>
        <p:spPr>
          <a:xfrm>
            <a:off x="678668" y="3745523"/>
            <a:ext cx="10833197" cy="17698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97E641-A2B0-40AC-2255-E024B5AD1187}"/>
              </a:ext>
            </a:extLst>
          </p:cNvPr>
          <p:cNvSpPr txBox="1"/>
          <p:nvPr/>
        </p:nvSpPr>
        <p:spPr>
          <a:xfrm>
            <a:off x="4451106" y="423952"/>
            <a:ext cx="328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HOURLY </a:t>
            </a:r>
            <a:r>
              <a:rPr lang="en-US" dirty="0"/>
              <a:t>(Main Training Dataset)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5BBE2F-FF6B-64F4-32EF-0A03CBC0D8D8}"/>
              </a:ext>
            </a:extLst>
          </p:cNvPr>
          <p:cNvSpPr txBox="1"/>
          <p:nvPr/>
        </p:nvSpPr>
        <p:spPr>
          <a:xfrm>
            <a:off x="3899938" y="3244334"/>
            <a:ext cx="4390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Daily</a:t>
            </a:r>
            <a:r>
              <a:rPr lang="en-US" dirty="0"/>
              <a:t> (Testing and Alternate Training Dataset)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7AAEB34-37EB-96E7-2856-A3E5F017DCB7}"/>
              </a:ext>
            </a:extLst>
          </p:cNvPr>
          <p:cNvCxnSpPr>
            <a:cxnSpLocks/>
          </p:cNvCxnSpPr>
          <p:nvPr/>
        </p:nvCxnSpPr>
        <p:spPr>
          <a:xfrm>
            <a:off x="0" y="3156439"/>
            <a:ext cx="12192000" cy="0"/>
          </a:xfrm>
          <a:prstGeom prst="line">
            <a:avLst/>
          </a:prstGeom>
          <a:ln w="76200">
            <a:solidFill>
              <a:srgbClr val="BD58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488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884AD-0D91-F483-F694-AAF5A6DDF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790" y="916056"/>
            <a:ext cx="10798419" cy="80097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Data Preprocessing – Validation and Cleaning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753E1B98-913E-7156-469C-DA777D39D9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410"/>
          <a:stretch/>
        </p:blipFill>
        <p:spPr bwMode="auto">
          <a:xfrm>
            <a:off x="918111" y="1858784"/>
            <a:ext cx="2032470" cy="353136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CFFA853-C802-0686-ED98-E289DE5050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030" b="15969"/>
          <a:stretch/>
        </p:blipFill>
        <p:spPr bwMode="auto">
          <a:xfrm>
            <a:off x="2277124" y="1952794"/>
            <a:ext cx="2602851" cy="34637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499671AA-A8F7-5080-A850-015F21C8CD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997"/>
          <a:stretch/>
        </p:blipFill>
        <p:spPr bwMode="auto">
          <a:xfrm>
            <a:off x="334375" y="5416530"/>
            <a:ext cx="4700163" cy="5254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EF3AD6B5-1241-7FB1-742E-2CA59D473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1945" y="1880723"/>
            <a:ext cx="3908108" cy="3535807"/>
          </a:xfrm>
          <a:prstGeom prst="rect">
            <a:avLst/>
          </a:prstGeom>
        </p:spPr>
      </p:pic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E65A0A1E-7942-617F-8B0D-4D08DD6560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" t="4731" r="56451" b="7738"/>
          <a:stretch/>
        </p:blipFill>
        <p:spPr>
          <a:xfrm>
            <a:off x="8287442" y="1766199"/>
            <a:ext cx="3445156" cy="376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924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973EAAF-3F26-7190-F579-BD639CE80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946" y="988906"/>
            <a:ext cx="11764108" cy="74781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Data Preprocessing – Engineering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44D4708-2C21-27CD-0853-1774E0EE4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417" y="2711875"/>
            <a:ext cx="4076700" cy="2731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785251-F803-6F0E-09D9-62EAE5D8E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396" y="3314959"/>
            <a:ext cx="5943600" cy="6013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536C07-CEE5-C28D-EC83-0EB60533DD1F}"/>
              </a:ext>
            </a:extLst>
          </p:cNvPr>
          <p:cNvSpPr txBox="1"/>
          <p:nvPr/>
        </p:nvSpPr>
        <p:spPr>
          <a:xfrm>
            <a:off x="1252344" y="2295409"/>
            <a:ext cx="379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Count_bin</a:t>
            </a:r>
            <a:r>
              <a:rPr lang="en-US" dirty="0"/>
              <a:t>: used mainly for visualizing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D3D000-7E16-8EF3-5326-D4B4E7AFE210}"/>
              </a:ext>
            </a:extLst>
          </p:cNvPr>
          <p:cNvSpPr txBox="1"/>
          <p:nvPr/>
        </p:nvSpPr>
        <p:spPr>
          <a:xfrm>
            <a:off x="6320673" y="2945627"/>
            <a:ext cx="4573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Heat_index</a:t>
            </a:r>
            <a:r>
              <a:rPr lang="en-US" dirty="0"/>
              <a:t>: used for increasing dimensionality</a:t>
            </a:r>
          </a:p>
        </p:txBody>
      </p:sp>
    </p:spTree>
    <p:extLst>
      <p:ext uri="{BB962C8B-B14F-4D97-AF65-F5344CB8AC3E}">
        <p14:creationId xmlns:p14="http://schemas.microsoft.com/office/powerpoint/2010/main" val="3328757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040FA1-5EB7-A886-6EDD-83584D100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4196" y="590984"/>
            <a:ext cx="5127171" cy="2184010"/>
          </a:xfrm>
        </p:spPr>
        <p:txBody>
          <a:bodyPr>
            <a:normAutofit/>
          </a:bodyPr>
          <a:lstStyle/>
          <a:p>
            <a:r>
              <a:rPr lang="en-IN" b="1" dirty="0"/>
              <a:t>Exploratory Data Analysis: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E199BB7-F463-478F-2DE5-39F7096C9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8556" y="645106"/>
            <a:ext cx="5260899" cy="524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28652-F9FD-8A72-F442-78D42E970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3976" y="3518359"/>
            <a:ext cx="5127172" cy="1503678"/>
          </a:xfrm>
        </p:spPr>
        <p:txBody>
          <a:bodyPr>
            <a:normAutofit/>
          </a:bodyPr>
          <a:lstStyle/>
          <a:p>
            <a:r>
              <a:rPr lang="en-IN" dirty="0"/>
              <a:t>Started by plotting histogram of all attributes to better understand each columns distributions</a:t>
            </a:r>
          </a:p>
          <a:p>
            <a:endParaRPr lang="en-IN" dirty="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880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00B5AE2-C5CC-499C-8F2D-249888BE2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A7A3698-B350-40E5-8475-9BCC41A0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AC655C7-EC94-4BE6-84C8-2F9EFBBB2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A1198E-DD84-FAF5-FC51-0C238B87070A}"/>
              </a:ext>
            </a:extLst>
          </p:cNvPr>
          <p:cNvSpPr txBox="1"/>
          <p:nvPr/>
        </p:nvSpPr>
        <p:spPr>
          <a:xfrm>
            <a:off x="255805" y="1795960"/>
            <a:ext cx="3778580" cy="469439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pc="-50" dirty="0">
                <a:solidFill>
                  <a:srgbClr val="FFFFFF"/>
                </a:solidFill>
              </a:rPr>
              <a:t>Utilized engineered </a:t>
            </a:r>
            <a:r>
              <a:rPr lang="en-US" spc="-50" dirty="0" err="1">
                <a:solidFill>
                  <a:srgbClr val="FFFFFF"/>
                </a:solidFill>
              </a:rPr>
              <a:t>count_bin</a:t>
            </a:r>
            <a:r>
              <a:rPr lang="en-US" spc="-50" dirty="0">
                <a:solidFill>
                  <a:srgbClr val="FFFFFF"/>
                </a:solidFill>
              </a:rPr>
              <a:t> column to visualize how these attributes are distributed based on the target column level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 spc="-5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pc="-50" dirty="0">
                <a:solidFill>
                  <a:srgbClr val="FFFFFF"/>
                </a:solidFill>
              </a:rPr>
              <a:t>Takeaways shown here: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pc="-50" dirty="0">
                <a:solidFill>
                  <a:srgbClr val="FFFFFF"/>
                </a:solidFill>
              </a:rPr>
              <a:t>As temperature increases, more records indicate high rentals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pc="-50" dirty="0">
                <a:solidFill>
                  <a:srgbClr val="FFFFFF"/>
                </a:solidFill>
              </a:rPr>
              <a:t>As weather worsens, more records indicate low rentals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31506A44-E147-C230-882A-7621B14DF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78" r="7351" b="-1"/>
          <a:stretch/>
        </p:blipFill>
        <p:spPr>
          <a:xfrm>
            <a:off x="4742017" y="640080"/>
            <a:ext cx="6798082" cy="55778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207204-AE49-C712-63EB-B6CC46F98C6D}"/>
              </a:ext>
            </a:extLst>
          </p:cNvPr>
          <p:cNvSpPr txBox="1"/>
          <p:nvPr/>
        </p:nvSpPr>
        <p:spPr>
          <a:xfrm>
            <a:off x="70566" y="675174"/>
            <a:ext cx="41490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solidFill>
                  <a:schemeClr val="bg1"/>
                </a:solidFill>
                <a:latin typeface="+mj-lt"/>
              </a:rPr>
              <a:t>Continued</a:t>
            </a:r>
            <a:r>
              <a:rPr lang="en-IN" sz="4800" b="1" dirty="0">
                <a:latin typeface="+mj-lt"/>
              </a:rPr>
              <a:t> </a:t>
            </a:r>
            <a:r>
              <a:rPr lang="en-IN" sz="4800" b="1" dirty="0">
                <a:solidFill>
                  <a:schemeClr val="bg1"/>
                </a:solidFill>
                <a:latin typeface="+mj-lt"/>
              </a:rPr>
              <a:t>EDA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0341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CDFA-1312-E468-8DCB-1BCCF3391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845" y="1868364"/>
            <a:ext cx="10058400" cy="532815"/>
          </a:xfrm>
        </p:spPr>
        <p:txBody>
          <a:bodyPr>
            <a:noAutofit/>
          </a:bodyPr>
          <a:lstStyle/>
          <a:p>
            <a:pPr algn="just"/>
            <a:r>
              <a:rPr lang="en-IN" sz="1800" dirty="0">
                <a:latin typeface="Calibri body"/>
              </a:rPr>
              <a:t>Understanding the variation of registered and unregistered users </a:t>
            </a:r>
            <a:r>
              <a:rPr lang="en-IN" sz="1800" dirty="0">
                <a:latin typeface="+mn-lt"/>
              </a:rPr>
              <a:t>on</a:t>
            </a:r>
            <a:r>
              <a:rPr lang="en-IN" sz="1800" dirty="0">
                <a:latin typeface="Calibri body"/>
              </a:rPr>
              <a:t> hourly basis for weekdays and weekends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CF4FFD2-77B2-D01D-2199-95E39CB8053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162" y="2579938"/>
            <a:ext cx="10058400" cy="3636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9BCB45-82FB-D8F4-ABAE-F650D690F202}"/>
              </a:ext>
            </a:extLst>
          </p:cNvPr>
          <p:cNvSpPr txBox="1"/>
          <p:nvPr/>
        </p:nvSpPr>
        <p:spPr>
          <a:xfrm>
            <a:off x="3560626" y="901210"/>
            <a:ext cx="49627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latin typeface="+mj-lt"/>
              </a:rPr>
              <a:t>Hourly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47913490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</TotalTime>
  <Words>771</Words>
  <Application>Microsoft Office PowerPoint</Application>
  <PresentationFormat>Widescreen</PresentationFormat>
  <Paragraphs>79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body</vt:lpstr>
      <vt:lpstr>Calibri Light</vt:lpstr>
      <vt:lpstr>Montserrat</vt:lpstr>
      <vt:lpstr>Wingdings</vt:lpstr>
      <vt:lpstr>Retrospect</vt:lpstr>
      <vt:lpstr>Predicting Bike Share due to Weather Forecast IE 7300 Statistical Learning for Engineers Project Overview By Group- 12 </vt:lpstr>
      <vt:lpstr>Introduction</vt:lpstr>
      <vt:lpstr>Data Description</vt:lpstr>
      <vt:lpstr>PowerPoint Presentation</vt:lpstr>
      <vt:lpstr>Data Preprocessing – Validation and Cleaning</vt:lpstr>
      <vt:lpstr>Data Preprocessing – Engineering</vt:lpstr>
      <vt:lpstr>Exploratory Data Analysis:</vt:lpstr>
      <vt:lpstr>PowerPoint Presentation</vt:lpstr>
      <vt:lpstr>Understanding the variation of registered and unregistered users on hourly basis for weekdays and weekends</vt:lpstr>
      <vt:lpstr>Understanding the relation between temperature, humidity &amp; windspeed vs the users through regression plots  Reasoning behind heat_index from previous slide</vt:lpstr>
      <vt:lpstr>Methodologies Applied:</vt:lpstr>
      <vt:lpstr>LINEAR REGRESSION </vt:lpstr>
      <vt:lpstr>Building the Baseline</vt:lpstr>
      <vt:lpstr>Gradient Descent</vt:lpstr>
      <vt:lpstr>ADDING THE PENALTY</vt:lpstr>
      <vt:lpstr>ADDITIONAL ALTERATIONS </vt:lpstr>
      <vt:lpstr>Neural Network: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Bike Share due to Weather Forecast IE 7300 Statistical Learning for Engineers Project Overview By Group- 12</dc:title>
  <dc:creator>Varun Vyas</dc:creator>
  <cp:lastModifiedBy>Vincenzo Coppola</cp:lastModifiedBy>
  <cp:revision>3</cp:revision>
  <dcterms:created xsi:type="dcterms:W3CDTF">2023-04-17T17:07:41Z</dcterms:created>
  <dcterms:modified xsi:type="dcterms:W3CDTF">2023-04-18T20:25:38Z</dcterms:modified>
</cp:coreProperties>
</file>

<file path=docProps/thumbnail.jpeg>
</file>